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350" r:id="rId3"/>
    <p:sldId id="257" r:id="rId4"/>
    <p:sldId id="352" r:id="rId5"/>
    <p:sldId id="353" r:id="rId6"/>
    <p:sldId id="351" r:id="rId7"/>
    <p:sldId id="354" r:id="rId8"/>
    <p:sldId id="355" r:id="rId9"/>
    <p:sldId id="357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3636" autoAdjust="0"/>
  </p:normalViewPr>
  <p:slideViewPr>
    <p:cSldViewPr snapToGrid="0">
      <p:cViewPr varScale="1">
        <p:scale>
          <a:sx n="106" d="100"/>
          <a:sy n="106" d="100"/>
        </p:scale>
        <p:origin x="73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D1EB4B-7D69-46EA-8709-FFEEE4973CD4}" type="datetimeFigureOut">
              <a:rPr lang="zh-TW" altLang="en-US" smtClean="0"/>
              <a:t>2022/6/7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66EEAB-36DD-43D3-ADBB-61F256F6C2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8409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DDDF3C4-13F4-4DC5-8D42-7C638243DF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4361270-A5D3-4EC1-A30E-43B79D2D91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5940709-4E2C-4D41-A45D-0515564A8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BE793-2496-4FC7-AB83-0A0A7A6B21E9}" type="datetime1">
              <a:rPr lang="zh-TW" altLang="en-US" smtClean="0"/>
              <a:t>2022/6/7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7A6E7DD-98B7-4746-8E23-FF14BBF3F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217D0C4-8125-4B1D-B8E5-10B598007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E586-79F0-4797-B44E-913DA41C19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2234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B5F754-8FC6-4E46-9AEA-03769037D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D160FEC-C32F-4ABD-9932-474353B880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8177EBE-D456-4CE7-854B-F7E6D545E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056F4-8716-47F2-91DE-9198AF4C7238}" type="datetime1">
              <a:rPr lang="zh-TW" altLang="en-US" smtClean="0"/>
              <a:t>2022/6/7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04FA924-5AA6-4C9E-A2F7-264275F0C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18EF4AB-14CE-4F2F-A8EB-3B37A470A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E586-79F0-4797-B44E-913DA41C19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6129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F11AF304-0B43-4845-A762-45235FA161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03ADC13-3073-4CCC-B1F3-CF8B1727C3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AC64E7B-CAC4-4C8C-BC71-F5474F80D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AB0D-F9E5-4197-8116-09862D03A813}" type="datetime1">
              <a:rPr lang="zh-TW" altLang="en-US" smtClean="0"/>
              <a:t>2022/6/7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70D20EC-ABD1-43FE-9716-5C2279756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017960B-0E8E-41D1-9A5F-61AA710D0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E586-79F0-4797-B44E-913DA41C19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19381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0178CAF8-0C2C-497C-B56A-6BA65583874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95"/>
          <a:stretch>
            <a:fillRect/>
          </a:stretch>
        </p:blipFill>
        <p:spPr bwMode="auto">
          <a:xfrm>
            <a:off x="0" y="6046788"/>
            <a:ext cx="12192000" cy="81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文字方塊 2">
            <a:extLst>
              <a:ext uri="{FF2B5EF4-FFF2-40B4-BE49-F238E27FC236}">
                <a16:creationId xmlns:a16="http://schemas.microsoft.com/office/drawing/2014/main" id="{8B70C275-CABD-4BF3-B837-BC98E729BB09}"/>
              </a:ext>
            </a:extLst>
          </p:cNvPr>
          <p:cNvSpPr txBox="1"/>
          <p:nvPr userDrawn="1"/>
        </p:nvSpPr>
        <p:spPr>
          <a:xfrm>
            <a:off x="8391128" y="125777"/>
            <a:ext cx="2031325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/>
          <a:effectLst>
            <a:outerShdw blurRad="40000" dist="20000" dir="5400000" rotWithShape="0">
              <a:srgbClr val="000000">
                <a:alpha val="38000"/>
              </a:srgbClr>
            </a:outerShdw>
            <a:softEdge rad="127000"/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zh-TW" altLang="en-US" sz="1800" dirty="0">
                <a:solidFill>
                  <a:schemeClr val="bg1"/>
                </a:solidFill>
                <a:latin typeface="+mj-ea"/>
                <a:ea typeface="+mj-ea"/>
              </a:rPr>
              <a:t>成大醫院智慧醫療</a:t>
            </a:r>
            <a:endParaRPr lang="en-US" altLang="zh-TW" sz="1800" dirty="0">
              <a:solidFill>
                <a:schemeClr val="bg1"/>
              </a:solidFill>
              <a:latin typeface="+mj-ea"/>
              <a:ea typeface="+mj-ea"/>
            </a:endParaRPr>
          </a:p>
          <a:p>
            <a:pPr algn="ctr">
              <a:defRPr/>
            </a:pPr>
            <a:r>
              <a:rPr lang="zh-TW" altLang="en-US" sz="1800" dirty="0">
                <a:solidFill>
                  <a:schemeClr val="bg1"/>
                </a:solidFill>
                <a:latin typeface="+mj-ea"/>
                <a:ea typeface="+mj-ea"/>
              </a:rPr>
              <a:t>永續經營中心</a:t>
            </a:r>
          </a:p>
        </p:txBody>
      </p:sp>
      <p:sp>
        <p:nvSpPr>
          <p:cNvPr id="4" name="日期版面配置區 7">
            <a:extLst>
              <a:ext uri="{FF2B5EF4-FFF2-40B4-BE49-F238E27FC236}">
                <a16:creationId xmlns:a16="http://schemas.microsoft.com/office/drawing/2014/main" id="{49DE79CC-269C-4FFA-9040-2A21585C4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616258E-9050-4029-9932-44EBF2B86681}" type="datetime1">
              <a:rPr lang="zh-TW" altLang="en-US" smtClean="0"/>
              <a:t>2022/6/7</a:t>
            </a:fld>
            <a:endParaRPr lang="en-US" altLang="zh-TW"/>
          </a:p>
        </p:txBody>
      </p:sp>
      <p:sp>
        <p:nvSpPr>
          <p:cNvPr id="5" name="頁尾版面配置區 8">
            <a:extLst>
              <a:ext uri="{FF2B5EF4-FFF2-40B4-BE49-F238E27FC236}">
                <a16:creationId xmlns:a16="http://schemas.microsoft.com/office/drawing/2014/main" id="{84DB40D5-2ADE-439B-8103-89276567A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9">
            <a:extLst>
              <a:ext uri="{FF2B5EF4-FFF2-40B4-BE49-F238E27FC236}">
                <a16:creationId xmlns:a16="http://schemas.microsoft.com/office/drawing/2014/main" id="{22AABF9C-A391-456A-9C66-A04B85D76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9D3CD4-D14B-4C79-848D-7CFA2E414E7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26735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F23981C-F740-4EA8-AD0C-B8289EC99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365765"/>
            <a:ext cx="10845800" cy="70103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B97A6EB-4804-4E48-8D8F-F18D29037AF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9760" y="1290320"/>
            <a:ext cx="10734040" cy="5066030"/>
          </a:xfrm>
        </p:spPr>
        <p:txBody>
          <a:bodyPr/>
          <a:lstStyle>
            <a:lvl1pPr marL="228600" indent="-228600">
              <a:buClrTx/>
              <a:buFont typeface="Arial" panose="020B0604020202020204" pitchFamily="34" charset="0"/>
              <a:buChar char="•"/>
              <a:defRPr/>
            </a:lvl1pPr>
            <a:lvl2pPr>
              <a:buClrTx/>
              <a:defRPr/>
            </a:lvl2pPr>
            <a:lvl3pPr marL="1005750" indent="-285750">
              <a:buClrTx/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70A5C88-29D4-42AB-8C25-E74A36AD2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5B960-FF2E-433B-8D9A-32BF158C3B26}" type="datetime1">
              <a:rPr lang="zh-TW" altLang="en-US" smtClean="0"/>
              <a:t>2022/6/7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C120584-2C7D-4557-BD17-62913F2B7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4D35986-449F-4BBF-8955-36060F3BB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235"/>
            <a:ext cx="2743200" cy="365125"/>
          </a:xfrm>
        </p:spPr>
        <p:txBody>
          <a:bodyPr/>
          <a:lstStyle/>
          <a:p>
            <a:fld id="{7EEDE586-79F0-4797-B44E-913DA41C19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8294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C9F2360-F881-4763-B278-7C9F63F9E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12E602F-02BF-4704-93D0-E9A01FCE96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9B93A32-447E-490A-8B7A-F819669A6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896D2-7606-497C-8D7B-9C85F8A3D73E}" type="datetime1">
              <a:rPr lang="zh-TW" altLang="en-US" smtClean="0"/>
              <a:t>2022/6/7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1ACE778-3388-42B6-A444-218B39A69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0C5B4E9-615E-4666-B2DA-39FE1CA0B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E586-79F0-4797-B44E-913DA41C19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2890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574F465-930E-4DA7-8ACA-62C99381E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7A427FB-7884-4CEF-BE6C-090D530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7148472-F8AE-4E09-92F2-9463E3C542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8BD8F4D-47FF-4F8F-89AE-DAC6043F4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5657C-2A1F-4A84-BC45-9ED7D6537F63}" type="datetime1">
              <a:rPr lang="zh-TW" altLang="en-US" smtClean="0"/>
              <a:t>2022/6/7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342A332-B9B4-4ADC-9846-2387E98BD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160F517-FD41-450F-B11E-6BA82FC06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E586-79F0-4797-B44E-913DA41C19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1912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433D5BB-F4CF-429D-880A-5C6829F5C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7B46EBC-2F3A-4896-8B72-DDE59F95C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BB8695F-676F-44E3-A465-5BD369B91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C7B51696-952C-4ED2-91E9-81A1FADE97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4D5A0F4C-5C20-464E-9A13-E92CEE15C0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4B7F74FB-E091-4391-BCC6-13C1506FB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A80B-901E-427E-B445-58E1179D9252}" type="datetime1">
              <a:rPr lang="zh-TW" altLang="en-US" smtClean="0"/>
              <a:t>2022/6/7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1AD4EF4D-C2CF-49F8-91BD-B599268B1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6B07A571-389C-4A59-BD42-0C1FF0019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E586-79F0-4797-B44E-913DA41C19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507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C2C522-E566-4FB4-A223-6A4570A4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29157A4-AFE4-4A51-B046-06F519287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6590F-3C1A-4265-9A3A-6C881F7A316B}" type="datetime1">
              <a:rPr lang="zh-TW" altLang="en-US" smtClean="0"/>
              <a:t>2022/6/7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2673CBCE-917D-4352-BAD2-40C409CAC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48FA30F-23B1-4970-BE8F-CFF0020FA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E586-79F0-4797-B44E-913DA41C19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1292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8C9DDCFB-841D-4C86-9984-F63474F44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236F-4DA1-4E75-968E-E6A740EB6ACD}" type="datetime1">
              <a:rPr lang="zh-TW" altLang="en-US" smtClean="0"/>
              <a:t>2022/6/7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71ED1CE8-FB00-4DB9-9272-124BFF11B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344AFD3-B477-4549-98F5-A6579B7B0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E586-79F0-4797-B44E-913DA41C19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2705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31974C-003F-48C2-8126-C12BC9669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3ED5D16-6663-4691-8289-DC02E0F68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A4E4181-C8AF-4DED-A8E7-05F6771DAF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50F595C-44CC-46B0-8A1D-BACA0A3FA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A66E1-B558-4165-ACE2-9F94A72006DB}" type="datetime1">
              <a:rPr lang="zh-TW" altLang="en-US" smtClean="0"/>
              <a:t>2022/6/7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87BA739-9B5E-44CB-B8B2-492D5EA66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B1CEB87-41E4-425A-9B76-FB8A58F41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E586-79F0-4797-B44E-913DA41C19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7037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01B317D-52B7-4813-8327-4E793ECF2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E427EC9-E20D-4F3E-B4BE-DAB2EDC94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471A4B6-2795-4911-A672-00C9472DDB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0C0B648-7A33-4469-AE28-A0264D4C0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70D61-F23E-40C0-9F39-32B774011968}" type="datetime1">
              <a:rPr lang="zh-TW" altLang="en-US" smtClean="0"/>
              <a:t>2022/6/7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E3246A6-9D8B-4373-ACF2-B1C162A8D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89EFF99-8C76-41A8-9FA8-A49B7A434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E586-79F0-4797-B44E-913DA41C19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70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A009B3C7-092F-4707-8ECA-1A24CE026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5"/>
            <a:ext cx="10515600" cy="7010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E27E2CC-3CE5-4C91-86B5-241A7B9752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743510E-4CF0-4E89-A82B-00A6ED0F5D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2586C-F45F-40FD-AF46-6773D5CE5495}" type="datetime1">
              <a:rPr lang="zh-TW" altLang="en-US" smtClean="0"/>
              <a:t>2022/6/7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1BECDE3-0539-4778-A208-3C8A5221F7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4342E1A-6582-4C26-B53A-9BAA7F9CF3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DE586-79F0-4797-B44E-913DA41C19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590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2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648000" indent="-252000" algn="l" defTabSz="914400" rtl="0" eaLnBrk="1" latinLnBrk="0" hangingPunct="1">
        <a:lnSpc>
          <a:spcPct val="100000"/>
        </a:lnSpc>
        <a:spcBef>
          <a:spcPts val="1200"/>
        </a:spcBef>
        <a:buClr>
          <a:srgbClr val="009999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972000" indent="-252000" algn="l" defTabSz="914400" rtl="0" eaLnBrk="1" latinLnBrk="0" hangingPunct="1">
        <a:lnSpc>
          <a:spcPct val="100000"/>
        </a:lnSpc>
        <a:spcBef>
          <a:spcPts val="1200"/>
        </a:spcBef>
        <a:buClr>
          <a:srgbClr val="33CCCC"/>
        </a:buClr>
        <a:buFont typeface="Wingdings" panose="05000000000000000000" pitchFamily="2" charset="2"/>
        <a:buChar char="ü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5EFBBF7-CA2D-436C-B0F8-CCBB3F428B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63601"/>
            <a:ext cx="9144000" cy="232124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成大醫院智慧醫療</a:t>
            </a:r>
            <a:b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研發計畫提案構想報告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278AF18-8B0C-4A1D-BED4-9F24C51A4C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5175" y="3890668"/>
            <a:ext cx="9144000" cy="2787148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spcBef>
                <a:spcPts val="1200"/>
              </a:spcBef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計畫名稱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</a:p>
          <a:p>
            <a:pPr algn="l">
              <a:lnSpc>
                <a:spcPct val="100000"/>
              </a:lnSpc>
              <a:spcBef>
                <a:spcPts val="1200"/>
              </a:spcBef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申請人姓名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>
              <a:lnSpc>
                <a:spcPct val="100000"/>
              </a:lnSpc>
              <a:spcBef>
                <a:spcPts val="1200"/>
              </a:spcBef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申請人單位職稱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>
              <a:lnSpc>
                <a:spcPct val="100000"/>
              </a:lnSpc>
              <a:spcBef>
                <a:spcPts val="1200"/>
              </a:spcBef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聯絡方式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>
              <a:lnSpc>
                <a:spcPct val="100000"/>
              </a:lnSpc>
              <a:spcBef>
                <a:spcPts val="1200"/>
              </a:spcBef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計畫預計執行期程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年   月起 ～    年   月止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0" name="群組 9">
            <a:extLst>
              <a:ext uri="{FF2B5EF4-FFF2-40B4-BE49-F238E27FC236}">
                <a16:creationId xmlns:a16="http://schemas.microsoft.com/office/drawing/2014/main" id="{6A577EBC-DFD6-4D2D-A3AC-B964EB078D03}"/>
              </a:ext>
            </a:extLst>
          </p:cNvPr>
          <p:cNvGrpSpPr/>
          <p:nvPr/>
        </p:nvGrpSpPr>
        <p:grpSpPr>
          <a:xfrm>
            <a:off x="40640" y="40640"/>
            <a:ext cx="980931" cy="457200"/>
            <a:chOff x="40640" y="40640"/>
            <a:chExt cx="980931" cy="457200"/>
          </a:xfrm>
        </p:grpSpPr>
        <p:pic>
          <p:nvPicPr>
            <p:cNvPr id="6" name="Picture 2">
              <a:extLst>
                <a:ext uri="{FF2B5EF4-FFF2-40B4-BE49-F238E27FC236}">
                  <a16:creationId xmlns:a16="http://schemas.microsoft.com/office/drawing/2014/main" id="{6A732989-4785-4A4B-AFAE-F14ED02BF6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4371" y="40640"/>
              <a:ext cx="457200" cy="457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NCKU, 成功大學National Cheng Kung University - NCKU, 國立成功大學National Cheng Kung  University">
              <a:extLst>
                <a:ext uri="{FF2B5EF4-FFF2-40B4-BE49-F238E27FC236}">
                  <a16:creationId xmlns:a16="http://schemas.microsoft.com/office/drawing/2014/main" id="{380D63BC-915B-4B0B-88F8-901C5FAF011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40" y="40640"/>
              <a:ext cx="457200" cy="457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8" name="直線接點 7">
            <a:extLst>
              <a:ext uri="{FF2B5EF4-FFF2-40B4-BE49-F238E27FC236}">
                <a16:creationId xmlns:a16="http://schemas.microsoft.com/office/drawing/2014/main" id="{0185C395-A5D9-4A2E-928B-184D0B3EC5AB}"/>
              </a:ext>
            </a:extLst>
          </p:cNvPr>
          <p:cNvCxnSpPr/>
          <p:nvPr/>
        </p:nvCxnSpPr>
        <p:spPr>
          <a:xfrm>
            <a:off x="2856000" y="3302729"/>
            <a:ext cx="6480000" cy="0"/>
          </a:xfrm>
          <a:prstGeom prst="line">
            <a:avLst/>
          </a:prstGeom>
          <a:ln w="38100">
            <a:solidFill>
              <a:srgbClr val="00AB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圖片 8" descr="一張含有 文字 的圖片&#10;&#10;自動產生的描述">
            <a:extLst>
              <a:ext uri="{FF2B5EF4-FFF2-40B4-BE49-F238E27FC236}">
                <a16:creationId xmlns:a16="http://schemas.microsoft.com/office/drawing/2014/main" id="{9CCE5CF6-5458-A721-6041-F048AEE059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6402" y="40640"/>
            <a:ext cx="3044958" cy="481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897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9E6CC0E-A3EC-40EA-B270-155A773DB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053" y="243839"/>
            <a:ext cx="10515600" cy="874395"/>
          </a:xfrm>
        </p:spPr>
        <p:txBody>
          <a:bodyPr/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目錄大綱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內容版面配置區 2">
            <a:extLst>
              <a:ext uri="{FF2B5EF4-FFF2-40B4-BE49-F238E27FC236}">
                <a16:creationId xmlns:a16="http://schemas.microsoft.com/office/drawing/2014/main" id="{01023813-1B94-41B5-A769-51105C78A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701" y="1391920"/>
            <a:ext cx="10515600" cy="488664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背景簡述  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研發目標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解決方案概況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應用案例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關鍵資源評估 </a:t>
            </a:r>
            <a:r>
              <a:rPr lang="en-US" altLang="zh-TW" sz="1800" dirty="0"/>
              <a:t>(</a:t>
            </a:r>
            <a:r>
              <a:rPr lang="zh-TW" altLang="en-US" sz="1800" dirty="0"/>
              <a:t>硬體</a:t>
            </a:r>
            <a:r>
              <a:rPr lang="en-US" altLang="zh-TW" sz="1800" dirty="0"/>
              <a:t>/</a:t>
            </a:r>
            <a:r>
              <a:rPr lang="zh-TW" altLang="en-US" sz="1800" dirty="0"/>
              <a:t>軟體</a:t>
            </a:r>
            <a:r>
              <a:rPr lang="en-US" altLang="zh-TW" sz="1800" dirty="0"/>
              <a:t>/</a:t>
            </a:r>
            <a:r>
              <a:rPr lang="zh-TW" altLang="en-US" sz="1800" dirty="0"/>
              <a:t>人力</a:t>
            </a:r>
            <a:r>
              <a:rPr lang="en-US" altLang="zh-TW" sz="1800" dirty="0"/>
              <a:t>/</a:t>
            </a:r>
            <a:r>
              <a:rPr lang="zh-TW" altLang="en-US" sz="1800" dirty="0"/>
              <a:t>場域</a:t>
            </a:r>
            <a:r>
              <a:rPr lang="en-US" altLang="zh-TW" sz="1800" dirty="0"/>
              <a:t>/</a:t>
            </a:r>
            <a:r>
              <a:rPr lang="zh-TW" altLang="en-US" sz="1800" dirty="0"/>
              <a:t>資料</a:t>
            </a:r>
            <a:r>
              <a:rPr lang="en-US" altLang="zh-TW" sz="1800" dirty="0"/>
              <a:t>)</a:t>
            </a:r>
            <a:endParaRPr lang="zh-TW" altLang="en-US" sz="1800" dirty="0"/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權利義務分配提案 </a:t>
            </a:r>
            <a:r>
              <a:rPr lang="en-US" altLang="zh-TW" sz="1800" dirty="0"/>
              <a:t>(</a:t>
            </a:r>
            <a:r>
              <a:rPr lang="zh-TW" altLang="en-US" sz="1800" dirty="0"/>
              <a:t>費用</a:t>
            </a:r>
            <a:r>
              <a:rPr lang="en-US" altLang="zh-TW" sz="1800" dirty="0"/>
              <a:t>/</a:t>
            </a:r>
            <a:r>
              <a:rPr lang="zh-TW" altLang="en-US" sz="1800" dirty="0"/>
              <a:t>智財</a:t>
            </a:r>
            <a:r>
              <a:rPr lang="en-US" altLang="zh-TW" sz="1800" dirty="0"/>
              <a:t>/</a:t>
            </a:r>
            <a:r>
              <a:rPr lang="zh-TW" altLang="en-US" sz="1800" dirty="0"/>
              <a:t>應用規劃</a:t>
            </a:r>
            <a:r>
              <a:rPr lang="en-US" altLang="zh-TW" sz="1800" dirty="0"/>
              <a:t>)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TW" altLang="en-US" dirty="0"/>
              <a:t>合作提案計畫時程表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附件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公司簡介及其他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</a:p>
        </p:txBody>
      </p:sp>
      <p:cxnSp>
        <p:nvCxnSpPr>
          <p:cNvPr id="4" name="直線接點 3">
            <a:extLst>
              <a:ext uri="{FF2B5EF4-FFF2-40B4-BE49-F238E27FC236}">
                <a16:creationId xmlns:a16="http://schemas.microsoft.com/office/drawing/2014/main" id="{0592C007-7F18-4409-B905-B32B7C03617E}"/>
              </a:ext>
            </a:extLst>
          </p:cNvPr>
          <p:cNvCxnSpPr>
            <a:cxnSpLocks/>
          </p:cNvCxnSpPr>
          <p:nvPr/>
        </p:nvCxnSpPr>
        <p:spPr>
          <a:xfrm>
            <a:off x="604701" y="1125586"/>
            <a:ext cx="10272305" cy="0"/>
          </a:xfrm>
          <a:prstGeom prst="line">
            <a:avLst/>
          </a:prstGeom>
          <a:ln w="28575" cmpd="sng">
            <a:solidFill>
              <a:srgbClr val="00ABB4"/>
            </a:solidFill>
            <a:miter lim="800000"/>
            <a:head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圖片 5">
            <a:extLst>
              <a:ext uri="{FF2B5EF4-FFF2-40B4-BE49-F238E27FC236}">
                <a16:creationId xmlns:a16="http://schemas.microsoft.com/office/drawing/2014/main" id="{0B2FD2EC-805B-43F6-BB3B-61CD511131B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157857" y="199662"/>
            <a:ext cx="817867" cy="746125"/>
          </a:xfrm>
          <a:prstGeom prst="rect">
            <a:avLst/>
          </a:prstGeom>
        </p:spPr>
      </p:pic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E916D44B-3303-446A-BFBE-8A08A8C14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E586-79F0-4797-B44E-913DA41C1956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2152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9E6CC0E-A3EC-40EA-B270-155A773DB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背景簡述 </a:t>
            </a:r>
            <a:r>
              <a:rPr lang="en-US" altLang="zh-TW" sz="2800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zh-TW" altLang="en-US" sz="2800" dirty="0">
                <a:solidFill>
                  <a:schemeClr val="accent5">
                    <a:lumMod val="75000"/>
                  </a:schemeClr>
                </a:solidFill>
              </a:rPr>
              <a:t>建議一頁內</a:t>
            </a:r>
            <a:r>
              <a:rPr lang="en-US" altLang="zh-TW" sz="2800" dirty="0">
                <a:solidFill>
                  <a:schemeClr val="accent5">
                    <a:lumMod val="75000"/>
                  </a:schemeClr>
                </a:solidFill>
              </a:rPr>
              <a:t>)</a:t>
            </a:r>
            <a:endParaRPr lang="en-US" altLang="zh-TW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內容版面配置區 8">
            <a:extLst>
              <a:ext uri="{FF2B5EF4-FFF2-40B4-BE49-F238E27FC236}">
                <a16:creationId xmlns:a16="http://schemas.microsoft.com/office/drawing/2014/main" id="{675AB464-0C24-40C5-8B1A-4BC321EF66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研發目標</a:t>
            </a:r>
            <a:endParaRPr lang="en-US" altLang="zh-TW" sz="1800" dirty="0"/>
          </a:p>
          <a:p>
            <a:pPr lvl="1"/>
            <a:r>
              <a:rPr lang="zh-TW" altLang="en-US" dirty="0"/>
              <a:t>欲解決的問題</a:t>
            </a:r>
            <a:r>
              <a:rPr lang="en-US" altLang="zh-TW" dirty="0"/>
              <a:t>?</a:t>
            </a:r>
          </a:p>
          <a:p>
            <a:pPr lvl="1"/>
            <a:endParaRPr lang="en-US" altLang="zh-TW" dirty="0"/>
          </a:p>
          <a:p>
            <a:pPr lvl="1"/>
            <a:r>
              <a:rPr lang="zh-TW" altLang="en-US" dirty="0"/>
              <a:t>提出的解決方案</a:t>
            </a:r>
            <a:r>
              <a:rPr lang="en-US" altLang="zh-TW" dirty="0"/>
              <a:t>/</a:t>
            </a:r>
            <a:r>
              <a:rPr lang="zh-TW" altLang="en-US" dirty="0"/>
              <a:t>產品</a:t>
            </a:r>
            <a:r>
              <a:rPr lang="en-US" altLang="zh-TW" dirty="0"/>
              <a:t>/</a:t>
            </a:r>
            <a:r>
              <a:rPr lang="zh-TW" altLang="en-US" dirty="0"/>
              <a:t>服務是什麼</a:t>
            </a:r>
            <a:r>
              <a:rPr lang="en-US" altLang="zh-TW" dirty="0"/>
              <a:t>?</a:t>
            </a:r>
          </a:p>
          <a:p>
            <a:endParaRPr lang="en-US" altLang="zh-TW" dirty="0"/>
          </a:p>
          <a:p>
            <a:pPr lvl="1"/>
            <a:r>
              <a:rPr lang="zh-TW" altLang="en-US" dirty="0"/>
              <a:t>目前的成果說明</a:t>
            </a:r>
            <a:r>
              <a:rPr lang="en-US" altLang="zh-TW" dirty="0"/>
              <a:t>?</a:t>
            </a:r>
          </a:p>
          <a:p>
            <a:endParaRPr lang="zh-TW" altLang="en-US" dirty="0"/>
          </a:p>
        </p:txBody>
      </p:sp>
      <p:cxnSp>
        <p:nvCxnSpPr>
          <p:cNvPr id="4" name="直線接點 3">
            <a:extLst>
              <a:ext uri="{FF2B5EF4-FFF2-40B4-BE49-F238E27FC236}">
                <a16:creationId xmlns:a16="http://schemas.microsoft.com/office/drawing/2014/main" id="{0592C007-7F18-4409-B905-B32B7C03617E}"/>
              </a:ext>
            </a:extLst>
          </p:cNvPr>
          <p:cNvCxnSpPr>
            <a:cxnSpLocks/>
          </p:cNvCxnSpPr>
          <p:nvPr/>
        </p:nvCxnSpPr>
        <p:spPr>
          <a:xfrm>
            <a:off x="604701" y="1064626"/>
            <a:ext cx="10272305" cy="0"/>
          </a:xfrm>
          <a:prstGeom prst="line">
            <a:avLst/>
          </a:prstGeom>
          <a:ln w="28575" cmpd="sng">
            <a:solidFill>
              <a:srgbClr val="00ABB4"/>
            </a:solidFill>
            <a:miter lim="800000"/>
            <a:head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圖片 5">
            <a:extLst>
              <a:ext uri="{FF2B5EF4-FFF2-40B4-BE49-F238E27FC236}">
                <a16:creationId xmlns:a16="http://schemas.microsoft.com/office/drawing/2014/main" id="{0B2FD2EC-805B-43F6-BB3B-61CD511131B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157857" y="199662"/>
            <a:ext cx="817867" cy="746125"/>
          </a:xfrm>
          <a:prstGeom prst="rect">
            <a:avLst/>
          </a:prstGeom>
        </p:spPr>
      </p:pic>
      <p:sp>
        <p:nvSpPr>
          <p:cNvPr id="10" name="投影片編號版面配置區 9">
            <a:extLst>
              <a:ext uri="{FF2B5EF4-FFF2-40B4-BE49-F238E27FC236}">
                <a16:creationId xmlns:a16="http://schemas.microsoft.com/office/drawing/2014/main" id="{6A13B8F3-79AB-4772-AF4A-984FA2980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E586-79F0-4797-B44E-913DA41C1956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8417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9E6CC0E-A3EC-40EA-B270-155A773DB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背景簡述 </a:t>
            </a:r>
            <a:r>
              <a:rPr lang="en-US" altLang="zh-TW" sz="2800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zh-TW" altLang="en-US" sz="2800" dirty="0">
                <a:solidFill>
                  <a:schemeClr val="accent5">
                    <a:lumMod val="75000"/>
                  </a:schemeClr>
                </a:solidFill>
              </a:rPr>
              <a:t>建議一頁內</a:t>
            </a:r>
            <a:r>
              <a:rPr lang="en-US" altLang="zh-TW" sz="2800" dirty="0">
                <a:solidFill>
                  <a:schemeClr val="accent5">
                    <a:lumMod val="75000"/>
                  </a:schemeClr>
                </a:solidFill>
              </a:rPr>
              <a:t>)</a:t>
            </a:r>
            <a:endParaRPr lang="en-US" altLang="zh-TW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內容版面配置區 8">
            <a:extLst>
              <a:ext uri="{FF2B5EF4-FFF2-40B4-BE49-F238E27FC236}">
                <a16:creationId xmlns:a16="http://schemas.microsoft.com/office/drawing/2014/main" id="{675AB464-0C24-40C5-8B1A-4BC321EF66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現有解決方案概況</a:t>
            </a:r>
            <a:r>
              <a:rPr lang="en-US" altLang="zh-TW" dirty="0"/>
              <a:t>?</a:t>
            </a:r>
            <a:r>
              <a:rPr lang="zh-TW" altLang="en-US" dirty="0"/>
              <a:t> </a:t>
            </a:r>
            <a:r>
              <a:rPr lang="en-US" altLang="zh-TW" sz="1800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zh-TW" altLang="en-US" sz="1800" dirty="0">
                <a:solidFill>
                  <a:schemeClr val="bg1">
                    <a:lumMod val="50000"/>
                  </a:schemeClr>
                </a:solidFill>
              </a:rPr>
              <a:t>現在是否有其他類似的產品或解決方案？與您的方案比較</a:t>
            </a:r>
            <a:r>
              <a:rPr lang="en-US" altLang="zh-TW" sz="1800" dirty="0">
                <a:solidFill>
                  <a:schemeClr val="bg1">
                    <a:lumMod val="50000"/>
                  </a:schemeClr>
                </a:solidFill>
              </a:rPr>
              <a:t>?)</a:t>
            </a:r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應用案例 </a:t>
            </a:r>
            <a:r>
              <a:rPr lang="en-US" altLang="zh-TW" sz="1800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zh-TW" altLang="en-US" sz="1800" dirty="0">
                <a:solidFill>
                  <a:schemeClr val="bg1">
                    <a:lumMod val="50000"/>
                  </a:schemeClr>
                </a:solidFill>
              </a:rPr>
              <a:t>申請者有無在其他場域的應用或合作案？</a:t>
            </a:r>
            <a:r>
              <a:rPr lang="en-US" altLang="zh-TW" sz="1800" dirty="0">
                <a:solidFill>
                  <a:schemeClr val="bg1">
                    <a:lumMod val="50000"/>
                  </a:schemeClr>
                </a:solidFill>
              </a:rPr>
              <a:t>) </a:t>
            </a:r>
            <a:endParaRPr lang="zh-TW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4" name="直線接點 3">
            <a:extLst>
              <a:ext uri="{FF2B5EF4-FFF2-40B4-BE49-F238E27FC236}">
                <a16:creationId xmlns:a16="http://schemas.microsoft.com/office/drawing/2014/main" id="{0592C007-7F18-4409-B905-B32B7C03617E}"/>
              </a:ext>
            </a:extLst>
          </p:cNvPr>
          <p:cNvCxnSpPr>
            <a:cxnSpLocks/>
          </p:cNvCxnSpPr>
          <p:nvPr/>
        </p:nvCxnSpPr>
        <p:spPr>
          <a:xfrm>
            <a:off x="604701" y="1064626"/>
            <a:ext cx="10272305" cy="0"/>
          </a:xfrm>
          <a:prstGeom prst="line">
            <a:avLst/>
          </a:prstGeom>
          <a:ln w="28575" cmpd="sng">
            <a:solidFill>
              <a:srgbClr val="00ABB4"/>
            </a:solidFill>
            <a:miter lim="800000"/>
            <a:head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圖片 5">
            <a:extLst>
              <a:ext uri="{FF2B5EF4-FFF2-40B4-BE49-F238E27FC236}">
                <a16:creationId xmlns:a16="http://schemas.microsoft.com/office/drawing/2014/main" id="{0B2FD2EC-805B-43F6-BB3B-61CD511131B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157857" y="199662"/>
            <a:ext cx="817867" cy="746125"/>
          </a:xfrm>
          <a:prstGeom prst="rect">
            <a:avLst/>
          </a:prstGeom>
        </p:spPr>
      </p:pic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A415E102-9594-4A36-8AA7-96860E51B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E586-79F0-4797-B44E-913DA41C1956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2492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9E6CC0E-A3EC-40EA-B270-155A773DB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關鍵資源評估</a:t>
            </a:r>
            <a:endParaRPr lang="en-US" altLang="zh-TW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內容版面配置區 8">
            <a:extLst>
              <a:ext uri="{FF2B5EF4-FFF2-40B4-BE49-F238E27FC236}">
                <a16:creationId xmlns:a16="http://schemas.microsoft.com/office/drawing/2014/main" id="{675AB464-0C24-40C5-8B1A-4BC321EF66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計畫內成大醫院所需提供的資源？</a:t>
            </a:r>
          </a:p>
          <a:p>
            <a:pPr lvl="1"/>
            <a:r>
              <a:rPr lang="zh-TW" altLang="en-US" dirty="0"/>
              <a:t>硬體需求 </a:t>
            </a:r>
            <a:r>
              <a:rPr lang="en-US" altLang="zh-TW" sz="1800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zh-TW" altLang="en-US" sz="1800" dirty="0">
                <a:solidFill>
                  <a:schemeClr val="bg1">
                    <a:lumMod val="50000"/>
                  </a:schemeClr>
                </a:solidFill>
              </a:rPr>
              <a:t>硬體規格</a:t>
            </a:r>
            <a:r>
              <a:rPr lang="en-US" altLang="zh-TW" sz="1800" dirty="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zh-TW" altLang="en-US" sz="1800" dirty="0">
                <a:solidFill>
                  <a:schemeClr val="bg1">
                    <a:lumMod val="50000"/>
                  </a:schemeClr>
                </a:solidFill>
              </a:rPr>
              <a:t>運算資源</a:t>
            </a:r>
            <a:r>
              <a:rPr lang="en-US" altLang="zh-TW" sz="1800" dirty="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zh-TW" altLang="en-US" sz="1800" dirty="0">
                <a:solidFill>
                  <a:schemeClr val="bg1">
                    <a:lumMod val="50000"/>
                  </a:schemeClr>
                </a:solidFill>
              </a:rPr>
              <a:t>儲存空間</a:t>
            </a:r>
            <a:r>
              <a:rPr lang="en-US" altLang="zh-TW" sz="1800" dirty="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zh-TW" altLang="en-US" sz="1800" dirty="0">
                <a:solidFill>
                  <a:schemeClr val="bg1">
                    <a:lumMod val="50000"/>
                  </a:schemeClr>
                </a:solidFill>
              </a:rPr>
              <a:t>空間改造</a:t>
            </a:r>
            <a:r>
              <a:rPr lang="en-US" altLang="zh-TW" sz="1800" dirty="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zh-TW" altLang="en-US" sz="1800" dirty="0">
                <a:solidFill>
                  <a:schemeClr val="bg1">
                    <a:lumMod val="50000"/>
                  </a:schemeClr>
                </a:solidFill>
              </a:rPr>
              <a:t>電源牽線</a:t>
            </a:r>
            <a:r>
              <a:rPr lang="en-US" altLang="zh-TW" sz="1800" dirty="0">
                <a:solidFill>
                  <a:schemeClr val="bg1">
                    <a:lumMod val="50000"/>
                  </a:schemeClr>
                </a:solidFill>
              </a:rPr>
              <a:t>…</a:t>
            </a:r>
            <a:r>
              <a:rPr lang="zh-TW" altLang="en-US" sz="1800" dirty="0">
                <a:solidFill>
                  <a:schemeClr val="bg1">
                    <a:lumMod val="50000"/>
                  </a:schemeClr>
                </a:solidFill>
              </a:rPr>
              <a:t>等</a:t>
            </a:r>
            <a:r>
              <a:rPr lang="en-US" altLang="zh-TW" sz="1800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lvl="2"/>
            <a:endParaRPr lang="en-US" altLang="zh-TW" dirty="0"/>
          </a:p>
          <a:p>
            <a:pPr lvl="1"/>
            <a:r>
              <a:rPr lang="zh-TW" altLang="en-US" dirty="0"/>
              <a:t>軟體需求 </a:t>
            </a:r>
            <a:r>
              <a:rPr lang="en-US" altLang="zh-TW" sz="1800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zh-TW" altLang="en-US" sz="1800" dirty="0">
                <a:solidFill>
                  <a:schemeClr val="bg1">
                    <a:lumMod val="50000"/>
                  </a:schemeClr>
                </a:solidFill>
              </a:rPr>
              <a:t>開發平台</a:t>
            </a:r>
            <a:r>
              <a:rPr lang="en-US" altLang="zh-TW" sz="1800" dirty="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zh-TW" altLang="en-US" sz="1800" dirty="0">
                <a:solidFill>
                  <a:schemeClr val="bg1">
                    <a:lumMod val="50000"/>
                  </a:schemeClr>
                </a:solidFill>
              </a:rPr>
              <a:t>開發環境</a:t>
            </a:r>
            <a:r>
              <a:rPr lang="en-US" altLang="zh-TW" sz="1800" dirty="0">
                <a:solidFill>
                  <a:schemeClr val="bg1">
                    <a:lumMod val="50000"/>
                  </a:schemeClr>
                </a:solidFill>
              </a:rPr>
              <a:t>…</a:t>
            </a:r>
            <a:r>
              <a:rPr lang="zh-TW" altLang="en-US" sz="1800" dirty="0">
                <a:solidFill>
                  <a:schemeClr val="bg1">
                    <a:lumMod val="50000"/>
                  </a:schemeClr>
                </a:solidFill>
              </a:rPr>
              <a:t>等</a:t>
            </a:r>
            <a:r>
              <a:rPr lang="en-US" altLang="zh-TW" sz="1800" dirty="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zh-TW" alt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2"/>
            <a:endParaRPr lang="zh-TW" altLang="en-US" dirty="0"/>
          </a:p>
          <a:p>
            <a:pPr lvl="1"/>
            <a:r>
              <a:rPr lang="zh-TW" altLang="en-US" dirty="0"/>
              <a:t>人力</a:t>
            </a:r>
            <a:r>
              <a:rPr lang="en-US" altLang="zh-TW" dirty="0"/>
              <a:t>/</a:t>
            </a:r>
            <a:r>
              <a:rPr lang="zh-TW" altLang="en-US" dirty="0"/>
              <a:t>場域需求 </a:t>
            </a:r>
            <a:r>
              <a:rPr lang="en-US" altLang="zh-TW" sz="1800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zh-TW" altLang="en-US" sz="1800" dirty="0">
                <a:solidFill>
                  <a:schemeClr val="bg1">
                    <a:lumMod val="50000"/>
                  </a:schemeClr>
                </a:solidFill>
              </a:rPr>
              <a:t>人力需求</a:t>
            </a:r>
            <a:r>
              <a:rPr lang="en-US" altLang="zh-TW" sz="1800" dirty="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zh-TW" altLang="en-US" sz="1800" dirty="0">
                <a:solidFill>
                  <a:schemeClr val="bg1">
                    <a:lumMod val="50000"/>
                  </a:schemeClr>
                </a:solidFill>
              </a:rPr>
              <a:t>執行計畫的場域</a:t>
            </a:r>
            <a:r>
              <a:rPr lang="en-US" altLang="zh-TW" sz="1800" dirty="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zh-TW" altLang="en-US" sz="1800" dirty="0">
                <a:solidFill>
                  <a:schemeClr val="bg1">
                    <a:lumMod val="50000"/>
                  </a:schemeClr>
                </a:solidFill>
              </a:rPr>
              <a:t>是否取得過場域主管同意</a:t>
            </a:r>
            <a:r>
              <a:rPr lang="en-US" altLang="zh-TW" sz="1800" dirty="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en-US" altLang="zh-TW" sz="1800" dirty="0"/>
          </a:p>
          <a:p>
            <a:pPr lvl="2"/>
            <a:endParaRPr lang="en-US" altLang="zh-TW" dirty="0"/>
          </a:p>
          <a:p>
            <a:pPr lvl="1"/>
            <a:r>
              <a:rPr lang="zh-TW" altLang="en-US" dirty="0"/>
              <a:t>資料需求 </a:t>
            </a:r>
            <a:r>
              <a:rPr lang="en-US" altLang="zh-TW" sz="1800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zh-TW" altLang="en-US" sz="1800" dirty="0">
                <a:solidFill>
                  <a:schemeClr val="bg1">
                    <a:lumMod val="50000"/>
                  </a:schemeClr>
                </a:solidFill>
              </a:rPr>
              <a:t>醫療研究資料取用</a:t>
            </a:r>
            <a:r>
              <a:rPr lang="en-US" altLang="zh-TW" sz="1800" dirty="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zh-TW" altLang="en-US" sz="1800" dirty="0"/>
          </a:p>
          <a:p>
            <a:pPr lvl="2"/>
            <a:endParaRPr lang="zh-TW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4" name="直線接點 3">
            <a:extLst>
              <a:ext uri="{FF2B5EF4-FFF2-40B4-BE49-F238E27FC236}">
                <a16:creationId xmlns:a16="http://schemas.microsoft.com/office/drawing/2014/main" id="{0592C007-7F18-4409-B905-B32B7C03617E}"/>
              </a:ext>
            </a:extLst>
          </p:cNvPr>
          <p:cNvCxnSpPr>
            <a:cxnSpLocks/>
          </p:cNvCxnSpPr>
          <p:nvPr/>
        </p:nvCxnSpPr>
        <p:spPr>
          <a:xfrm>
            <a:off x="604701" y="1064626"/>
            <a:ext cx="10272305" cy="0"/>
          </a:xfrm>
          <a:prstGeom prst="line">
            <a:avLst/>
          </a:prstGeom>
          <a:ln w="28575" cmpd="sng">
            <a:solidFill>
              <a:srgbClr val="00ABB4"/>
            </a:solidFill>
            <a:miter lim="800000"/>
            <a:head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圖片 5">
            <a:extLst>
              <a:ext uri="{FF2B5EF4-FFF2-40B4-BE49-F238E27FC236}">
                <a16:creationId xmlns:a16="http://schemas.microsoft.com/office/drawing/2014/main" id="{0B2FD2EC-805B-43F6-BB3B-61CD511131B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157857" y="199662"/>
            <a:ext cx="817867" cy="746125"/>
          </a:xfrm>
          <a:prstGeom prst="rect">
            <a:avLst/>
          </a:prstGeom>
        </p:spPr>
      </p:pic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E7F16268-3DA5-4E01-A5BE-5EED792BC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E586-79F0-4797-B44E-913DA41C1956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1033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9E6CC0E-A3EC-40EA-B270-155A773DB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關鍵資源評估</a:t>
            </a:r>
            <a:endParaRPr lang="en-US" altLang="zh-TW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內容版面配置區 8">
            <a:extLst>
              <a:ext uri="{FF2B5EF4-FFF2-40B4-BE49-F238E27FC236}">
                <a16:creationId xmlns:a16="http://schemas.microsoft.com/office/drawing/2014/main" id="{675AB464-0C24-40C5-8B1A-4BC321EF66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資料運用安全評估</a:t>
            </a:r>
            <a:endParaRPr lang="en-US" altLang="zh-TW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zh-TW" altLang="en-US" dirty="0"/>
              <a:t>資料使用是否在院內環境</a:t>
            </a:r>
            <a:r>
              <a:rPr lang="en-US" altLang="zh-TW" dirty="0"/>
              <a:t>?</a:t>
            </a:r>
          </a:p>
          <a:p>
            <a:pPr lvl="1"/>
            <a:r>
              <a:rPr lang="zh-TW" altLang="en-US" dirty="0"/>
              <a:t>是否需串接資料庫</a:t>
            </a:r>
            <a:r>
              <a:rPr lang="en-US" altLang="zh-TW" dirty="0"/>
              <a:t>?</a:t>
            </a:r>
            <a:r>
              <a:rPr lang="zh-TW" altLang="en-US" dirty="0"/>
              <a:t> </a:t>
            </a:r>
            <a:endParaRPr lang="en-US" altLang="zh-TW" dirty="0"/>
          </a:p>
          <a:p>
            <a:pPr lvl="1"/>
            <a:endParaRPr lang="en-US" altLang="zh-TW" dirty="0"/>
          </a:p>
          <a:p>
            <a:pPr lvl="1"/>
            <a:r>
              <a:rPr lang="zh-TW" altLang="en-US" dirty="0"/>
              <a:t>是否有外部合作單位</a:t>
            </a:r>
            <a:r>
              <a:rPr lang="en-US" altLang="zh-TW" dirty="0"/>
              <a:t>?</a:t>
            </a:r>
          </a:p>
          <a:p>
            <a:pPr lvl="1"/>
            <a:r>
              <a:rPr lang="zh-TW" altLang="en-US" dirty="0"/>
              <a:t>是否需串接外部資料庫</a:t>
            </a:r>
            <a:r>
              <a:rPr lang="en-US" altLang="zh-TW" dirty="0"/>
              <a:t>/</a:t>
            </a:r>
            <a:r>
              <a:rPr lang="zh-TW" altLang="en-US" dirty="0"/>
              <a:t>平台</a:t>
            </a:r>
            <a:r>
              <a:rPr lang="en-US" altLang="zh-TW" dirty="0"/>
              <a:t>?</a:t>
            </a:r>
          </a:p>
          <a:p>
            <a:pPr lvl="1"/>
            <a:endParaRPr lang="en-US" altLang="zh-TW" dirty="0"/>
          </a:p>
          <a:p>
            <a:pPr lvl="1"/>
            <a:r>
              <a:rPr lang="zh-TW" altLang="en-US" dirty="0"/>
              <a:t>請說明或繪製資料運用流程</a:t>
            </a:r>
            <a:endParaRPr lang="en-US" altLang="zh-TW" dirty="0"/>
          </a:p>
          <a:p>
            <a:pPr lvl="2"/>
            <a:r>
              <a:rPr lang="zh-TW" altLang="en-US" sz="1400" dirty="0"/>
              <a:t>範例</a:t>
            </a:r>
            <a:endParaRPr lang="en-US" altLang="zh-TW" sz="1400" dirty="0"/>
          </a:p>
          <a:p>
            <a:pPr lvl="1"/>
            <a:endParaRPr lang="zh-TW" alt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endParaRPr lang="en-US" altLang="zh-TW" dirty="0"/>
          </a:p>
          <a:p>
            <a:endParaRPr lang="zh-TW" altLang="en-US" dirty="0"/>
          </a:p>
        </p:txBody>
      </p:sp>
      <p:cxnSp>
        <p:nvCxnSpPr>
          <p:cNvPr id="4" name="直線接點 3">
            <a:extLst>
              <a:ext uri="{FF2B5EF4-FFF2-40B4-BE49-F238E27FC236}">
                <a16:creationId xmlns:a16="http://schemas.microsoft.com/office/drawing/2014/main" id="{0592C007-7F18-4409-B905-B32B7C03617E}"/>
              </a:ext>
            </a:extLst>
          </p:cNvPr>
          <p:cNvCxnSpPr>
            <a:cxnSpLocks/>
          </p:cNvCxnSpPr>
          <p:nvPr/>
        </p:nvCxnSpPr>
        <p:spPr>
          <a:xfrm>
            <a:off x="604701" y="1064626"/>
            <a:ext cx="10272305" cy="0"/>
          </a:xfrm>
          <a:prstGeom prst="line">
            <a:avLst/>
          </a:prstGeom>
          <a:ln w="28575" cmpd="sng">
            <a:solidFill>
              <a:srgbClr val="00ABB4"/>
            </a:solidFill>
            <a:miter lim="800000"/>
            <a:head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圖片 5">
            <a:extLst>
              <a:ext uri="{FF2B5EF4-FFF2-40B4-BE49-F238E27FC236}">
                <a16:creationId xmlns:a16="http://schemas.microsoft.com/office/drawing/2014/main" id="{0B2FD2EC-805B-43F6-BB3B-61CD511131B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157857" y="199662"/>
            <a:ext cx="817867" cy="746125"/>
          </a:xfrm>
          <a:prstGeom prst="rect">
            <a:avLst/>
          </a:prstGeom>
        </p:spPr>
      </p:pic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17322B0A-AE43-41C4-B40F-16023974E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E586-79F0-4797-B44E-913DA41C1956}" type="slidenum">
              <a:rPr lang="zh-TW" altLang="en-US" smtClean="0"/>
              <a:t>6</a:t>
            </a:fld>
            <a:endParaRPr lang="zh-TW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94D8EAD9-4C74-461F-8810-7D92FDF0F951}"/>
              </a:ext>
            </a:extLst>
          </p:cNvPr>
          <p:cNvSpPr/>
          <p:nvPr/>
        </p:nvSpPr>
        <p:spPr>
          <a:xfrm>
            <a:off x="2313991" y="5345521"/>
            <a:ext cx="914400" cy="3825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err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Pacs</a:t>
            </a:r>
            <a:endParaRPr lang="zh-TW" altLang="en-US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5C9C60E1-0065-4635-A7E6-2235628FF612}"/>
              </a:ext>
            </a:extLst>
          </p:cNvPr>
          <p:cNvSpPr/>
          <p:nvPr/>
        </p:nvSpPr>
        <p:spPr>
          <a:xfrm>
            <a:off x="2313991" y="5907532"/>
            <a:ext cx="914400" cy="3825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EMR</a:t>
            </a:r>
            <a:endParaRPr lang="zh-TW" altLang="en-US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2B44988D-4175-48EC-A487-8A81824571E6}"/>
              </a:ext>
            </a:extLst>
          </p:cNvPr>
          <p:cNvSpPr/>
          <p:nvPr/>
        </p:nvSpPr>
        <p:spPr>
          <a:xfrm>
            <a:off x="3819330" y="5569455"/>
            <a:ext cx="1377820" cy="3825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計畫主持人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F1F0688D-0ECD-492C-A66E-A928FA0C5BBD}"/>
              </a:ext>
            </a:extLst>
          </p:cNvPr>
          <p:cNvSpPr/>
          <p:nvPr/>
        </p:nvSpPr>
        <p:spPr>
          <a:xfrm>
            <a:off x="7799122" y="5569454"/>
            <a:ext cx="1630472" cy="3825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外部合作單位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F197B69-3C7A-4EAE-8B9F-3346A3C1AC59}"/>
              </a:ext>
            </a:extLst>
          </p:cNvPr>
          <p:cNvSpPr/>
          <p:nvPr/>
        </p:nvSpPr>
        <p:spPr>
          <a:xfrm>
            <a:off x="5731740" y="5569455"/>
            <a:ext cx="1630472" cy="3825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外部資料平台</a:t>
            </a:r>
          </a:p>
        </p:txBody>
      </p: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E499DA04-D05A-4BBE-9557-048C219FB9E5}"/>
              </a:ext>
            </a:extLst>
          </p:cNvPr>
          <p:cNvCxnSpPr>
            <a:endCxn id="10" idx="1"/>
          </p:cNvCxnSpPr>
          <p:nvPr/>
        </p:nvCxnSpPr>
        <p:spPr>
          <a:xfrm>
            <a:off x="3228391" y="5567680"/>
            <a:ext cx="590939" cy="19305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8A9F7DEB-30F6-4B9F-B7EF-8A7BF5FEA564}"/>
              </a:ext>
            </a:extLst>
          </p:cNvPr>
          <p:cNvCxnSpPr>
            <a:cxnSpLocks/>
            <a:endCxn id="10" idx="1"/>
          </p:cNvCxnSpPr>
          <p:nvPr/>
        </p:nvCxnSpPr>
        <p:spPr>
          <a:xfrm flipV="1">
            <a:off x="3228391" y="5760733"/>
            <a:ext cx="590939" cy="3915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95554969-C8FA-4A56-BCEC-FC990DD61FC3}"/>
              </a:ext>
            </a:extLst>
          </p:cNvPr>
          <p:cNvCxnSpPr>
            <a:cxnSpLocks/>
            <a:stCxn id="11" idx="1"/>
            <a:endCxn id="12" idx="3"/>
          </p:cNvCxnSpPr>
          <p:nvPr/>
        </p:nvCxnSpPr>
        <p:spPr>
          <a:xfrm flipH="1">
            <a:off x="7362212" y="5760732"/>
            <a:ext cx="436910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單箭頭接點 20">
            <a:extLst>
              <a:ext uri="{FF2B5EF4-FFF2-40B4-BE49-F238E27FC236}">
                <a16:creationId xmlns:a16="http://schemas.microsoft.com/office/drawing/2014/main" id="{0DC4E19D-C658-4FD4-93A1-F498497A96B0}"/>
              </a:ext>
            </a:extLst>
          </p:cNvPr>
          <p:cNvCxnSpPr>
            <a:cxnSpLocks/>
            <a:stCxn id="10" idx="3"/>
            <a:endCxn id="12" idx="1"/>
          </p:cNvCxnSpPr>
          <p:nvPr/>
        </p:nvCxnSpPr>
        <p:spPr>
          <a:xfrm>
            <a:off x="5197150" y="5760733"/>
            <a:ext cx="534590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2C42C5D3-9569-4AAA-B325-74461196802B}"/>
              </a:ext>
            </a:extLst>
          </p:cNvPr>
          <p:cNvSpPr txBox="1"/>
          <p:nvPr/>
        </p:nvSpPr>
        <p:spPr>
          <a:xfrm>
            <a:off x="4778010" y="5987586"/>
            <a:ext cx="131799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0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資料是否上傳</a:t>
            </a:r>
            <a:r>
              <a:rPr lang="en-US" altLang="zh-TW" sz="10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0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匯入</a:t>
            </a:r>
          </a:p>
        </p:txBody>
      </p:sp>
    </p:spTree>
    <p:extLst>
      <p:ext uri="{BB962C8B-B14F-4D97-AF65-F5344CB8AC3E}">
        <p14:creationId xmlns:p14="http://schemas.microsoft.com/office/powerpoint/2010/main" val="937281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9E6CC0E-A3EC-40EA-B270-155A773DB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權益義務分配提案 </a:t>
            </a:r>
            <a:r>
              <a:rPr lang="en-US" altLang="zh-TW" sz="2800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zh-TW" altLang="en-US" sz="2800" dirty="0">
                <a:solidFill>
                  <a:schemeClr val="accent5">
                    <a:lumMod val="75000"/>
                  </a:schemeClr>
                </a:solidFill>
              </a:rPr>
              <a:t>僅初步構想，可協調</a:t>
            </a:r>
            <a:r>
              <a:rPr lang="en-US" altLang="zh-TW" sz="2800" dirty="0">
                <a:solidFill>
                  <a:schemeClr val="accent5">
                    <a:lumMod val="75000"/>
                  </a:schemeClr>
                </a:solidFill>
              </a:rPr>
              <a:t>)</a:t>
            </a:r>
            <a:endParaRPr lang="zh-TW" altLang="en-US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內容版面配置區 8">
            <a:extLst>
              <a:ext uri="{FF2B5EF4-FFF2-40B4-BE49-F238E27FC236}">
                <a16:creationId xmlns:a16="http://schemas.microsoft.com/office/drawing/2014/main" id="{675AB464-0C24-40C5-8B1A-4BC321EF66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費用 </a:t>
            </a:r>
            <a:r>
              <a:rPr lang="en-US" altLang="zh-TW" sz="1800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zh-TW" altLang="en-US" sz="1800" dirty="0">
                <a:solidFill>
                  <a:schemeClr val="bg1">
                    <a:lumMod val="50000"/>
                  </a:schemeClr>
                </a:solidFill>
              </a:rPr>
              <a:t>雙方各自負擔 </a:t>
            </a:r>
            <a:r>
              <a:rPr lang="en-US" altLang="zh-TW" sz="1800" dirty="0">
                <a:solidFill>
                  <a:schemeClr val="bg1">
                    <a:lumMod val="50000"/>
                  </a:schemeClr>
                </a:solidFill>
              </a:rPr>
              <a:t>/ </a:t>
            </a:r>
            <a:r>
              <a:rPr lang="zh-TW" altLang="en-US" sz="1800" dirty="0">
                <a:solidFill>
                  <a:schemeClr val="bg1">
                    <a:lumMod val="50000"/>
                  </a:schemeClr>
                </a:solidFill>
              </a:rPr>
              <a:t>收費 </a:t>
            </a:r>
            <a:r>
              <a:rPr lang="en-US" altLang="zh-TW" sz="1800" dirty="0">
                <a:solidFill>
                  <a:schemeClr val="bg1">
                    <a:lumMod val="50000"/>
                  </a:schemeClr>
                </a:solidFill>
              </a:rPr>
              <a:t>/ </a:t>
            </a:r>
            <a:r>
              <a:rPr lang="zh-TW" altLang="en-US" sz="1800" dirty="0">
                <a:solidFill>
                  <a:schemeClr val="bg1">
                    <a:lumMod val="50000"/>
                  </a:schemeClr>
                </a:solidFill>
              </a:rPr>
              <a:t>付費？</a:t>
            </a:r>
            <a:r>
              <a:rPr lang="en-US" altLang="zh-TW" sz="1800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智慧財產權規劃 </a:t>
            </a:r>
            <a:r>
              <a:rPr lang="en-US" altLang="zh-TW" sz="1800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zh-TW" altLang="en-US" sz="1800" dirty="0">
                <a:solidFill>
                  <a:schemeClr val="bg1">
                    <a:lumMod val="50000"/>
                  </a:schemeClr>
                </a:solidFill>
              </a:rPr>
              <a:t>產出成果歸屬方 </a:t>
            </a:r>
            <a:r>
              <a:rPr lang="en-US" altLang="zh-TW" sz="1800" dirty="0">
                <a:solidFill>
                  <a:schemeClr val="bg1">
                    <a:lumMod val="50000"/>
                  </a:schemeClr>
                </a:solidFill>
              </a:rPr>
              <a:t>or </a:t>
            </a:r>
            <a:r>
              <a:rPr lang="zh-TW" altLang="en-US" sz="1800" dirty="0">
                <a:solidFill>
                  <a:schemeClr val="bg1">
                    <a:lumMod val="50000"/>
                  </a:schemeClr>
                </a:solidFill>
              </a:rPr>
              <a:t>共有</a:t>
            </a:r>
            <a:r>
              <a:rPr lang="en-US" altLang="zh-TW" sz="1800" dirty="0">
                <a:solidFill>
                  <a:schemeClr val="bg1">
                    <a:lumMod val="50000"/>
                  </a:schemeClr>
                </a:solidFill>
              </a:rPr>
              <a:t>? / </a:t>
            </a:r>
            <a:r>
              <a:rPr lang="zh-TW" altLang="en-US" sz="1800" dirty="0">
                <a:solidFill>
                  <a:schemeClr val="bg1">
                    <a:lumMod val="50000"/>
                  </a:schemeClr>
                </a:solidFill>
              </a:rPr>
              <a:t>專利權利人 </a:t>
            </a:r>
            <a:r>
              <a:rPr lang="en-US" altLang="zh-TW" sz="1800" dirty="0">
                <a:solidFill>
                  <a:schemeClr val="bg1">
                    <a:lumMod val="50000"/>
                  </a:schemeClr>
                </a:solidFill>
              </a:rPr>
              <a:t>/ </a:t>
            </a:r>
            <a:r>
              <a:rPr lang="zh-TW" altLang="en-US" sz="1800" dirty="0">
                <a:solidFill>
                  <a:schemeClr val="bg1">
                    <a:lumMod val="50000"/>
                  </a:schemeClr>
                </a:solidFill>
              </a:rPr>
              <a:t>專利費用</a:t>
            </a:r>
            <a:r>
              <a:rPr lang="en-US" altLang="zh-TW" sz="1800" dirty="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en-US" altLang="zh-TW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altLang="zh-TW" dirty="0"/>
          </a:p>
          <a:p>
            <a:endParaRPr lang="en-US" altLang="zh-TW" dirty="0"/>
          </a:p>
          <a:p>
            <a:r>
              <a:rPr lang="en-US" altLang="zh-TW" dirty="0"/>
              <a:t> </a:t>
            </a:r>
            <a:r>
              <a:rPr lang="zh-TW" altLang="en-US" dirty="0"/>
              <a:t>產出成果應用規劃 </a:t>
            </a:r>
            <a:r>
              <a:rPr lang="en-US" altLang="zh-TW" sz="1800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zh-TW" altLang="en-US" sz="1800" dirty="0">
                <a:solidFill>
                  <a:schemeClr val="bg1">
                    <a:lumMod val="50000"/>
                  </a:schemeClr>
                </a:solidFill>
              </a:rPr>
              <a:t>研究用</a:t>
            </a:r>
            <a:r>
              <a:rPr lang="en-US" altLang="zh-TW" sz="1800" dirty="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zh-TW" altLang="en-US" sz="1800" dirty="0">
                <a:solidFill>
                  <a:schemeClr val="bg1">
                    <a:lumMod val="50000"/>
                  </a:schemeClr>
                </a:solidFill>
              </a:rPr>
              <a:t>改善流程</a:t>
            </a:r>
            <a:r>
              <a:rPr lang="en-US" altLang="zh-TW" sz="1800" dirty="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zh-TW" altLang="en-US" sz="1800" dirty="0">
                <a:solidFill>
                  <a:schemeClr val="bg1">
                    <a:lumMod val="50000"/>
                  </a:schemeClr>
                </a:solidFill>
              </a:rPr>
              <a:t>商品化規劃構想</a:t>
            </a:r>
            <a:r>
              <a:rPr lang="en-US" altLang="zh-TW" sz="1800" dirty="0">
                <a:solidFill>
                  <a:schemeClr val="bg1">
                    <a:lumMod val="50000"/>
                  </a:schemeClr>
                </a:solidFill>
              </a:rPr>
              <a:t>? </a:t>
            </a:r>
            <a:r>
              <a:rPr lang="zh-TW" altLang="en-US" sz="1800" dirty="0">
                <a:solidFill>
                  <a:schemeClr val="bg1">
                    <a:lumMod val="50000"/>
                  </a:schemeClr>
                </a:solidFill>
              </a:rPr>
              <a:t>商品化回饋金分配比例</a:t>
            </a:r>
            <a:r>
              <a:rPr lang="en-US" altLang="zh-TW" sz="1800" dirty="0">
                <a:solidFill>
                  <a:schemeClr val="bg1">
                    <a:lumMod val="50000"/>
                  </a:schemeClr>
                </a:solidFill>
              </a:rPr>
              <a:t>?)</a:t>
            </a:r>
            <a:endParaRPr lang="en-US" altLang="zh-TW" dirty="0">
              <a:solidFill>
                <a:schemeClr val="bg1">
                  <a:lumMod val="50000"/>
                </a:schemeClr>
              </a:solidFill>
            </a:endParaRPr>
          </a:p>
          <a:p>
            <a:endParaRPr lang="zh-TW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4" name="直線接點 3">
            <a:extLst>
              <a:ext uri="{FF2B5EF4-FFF2-40B4-BE49-F238E27FC236}">
                <a16:creationId xmlns:a16="http://schemas.microsoft.com/office/drawing/2014/main" id="{0592C007-7F18-4409-B905-B32B7C03617E}"/>
              </a:ext>
            </a:extLst>
          </p:cNvPr>
          <p:cNvCxnSpPr>
            <a:cxnSpLocks/>
          </p:cNvCxnSpPr>
          <p:nvPr/>
        </p:nvCxnSpPr>
        <p:spPr>
          <a:xfrm>
            <a:off x="604701" y="1064626"/>
            <a:ext cx="10272305" cy="0"/>
          </a:xfrm>
          <a:prstGeom prst="line">
            <a:avLst/>
          </a:prstGeom>
          <a:ln w="28575" cmpd="sng">
            <a:solidFill>
              <a:srgbClr val="00ABB4"/>
            </a:solidFill>
            <a:miter lim="800000"/>
            <a:head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圖片 5">
            <a:extLst>
              <a:ext uri="{FF2B5EF4-FFF2-40B4-BE49-F238E27FC236}">
                <a16:creationId xmlns:a16="http://schemas.microsoft.com/office/drawing/2014/main" id="{0B2FD2EC-805B-43F6-BB3B-61CD511131B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157857" y="199662"/>
            <a:ext cx="817867" cy="746125"/>
          </a:xfrm>
          <a:prstGeom prst="rect">
            <a:avLst/>
          </a:prstGeom>
        </p:spPr>
      </p:pic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2512C24B-AF3E-4984-BDEB-56DA16798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E586-79F0-4797-B44E-913DA41C1956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1054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9E6CC0E-A3EC-40EA-B270-155A773DB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合作提案計畫時程表</a:t>
            </a:r>
            <a:endParaRPr lang="en-US" altLang="zh-TW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內容版面配置區 8">
            <a:extLst>
              <a:ext uri="{FF2B5EF4-FFF2-40B4-BE49-F238E27FC236}">
                <a16:creationId xmlns:a16="http://schemas.microsoft.com/office/drawing/2014/main" id="{675AB464-0C24-40C5-8B1A-4BC321EF66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計畫預計執行期程：</a:t>
            </a:r>
            <a:r>
              <a:rPr lang="en-US" altLang="zh-TW" dirty="0"/>
              <a:t>xx</a:t>
            </a:r>
            <a:r>
              <a:rPr lang="zh-TW" altLang="en-US" dirty="0"/>
              <a:t>年</a:t>
            </a:r>
            <a:r>
              <a:rPr lang="en-US" altLang="zh-TW" dirty="0" err="1"/>
              <a:t>yy</a:t>
            </a:r>
            <a:r>
              <a:rPr lang="zh-TW" altLang="en-US" dirty="0"/>
              <a:t>月 起 ～</a:t>
            </a:r>
            <a:r>
              <a:rPr lang="en-US" altLang="zh-TW" dirty="0"/>
              <a:t>xx</a:t>
            </a:r>
            <a:r>
              <a:rPr lang="zh-TW" altLang="en-US" dirty="0"/>
              <a:t>年</a:t>
            </a:r>
            <a:r>
              <a:rPr lang="en-US" altLang="zh-TW" dirty="0" err="1"/>
              <a:t>yy</a:t>
            </a:r>
            <a:r>
              <a:rPr lang="zh-TW" altLang="en-US" dirty="0"/>
              <a:t>月 止</a:t>
            </a:r>
          </a:p>
        </p:txBody>
      </p:sp>
      <p:cxnSp>
        <p:nvCxnSpPr>
          <p:cNvPr id="4" name="直線接點 3">
            <a:extLst>
              <a:ext uri="{FF2B5EF4-FFF2-40B4-BE49-F238E27FC236}">
                <a16:creationId xmlns:a16="http://schemas.microsoft.com/office/drawing/2014/main" id="{0592C007-7F18-4409-B905-B32B7C03617E}"/>
              </a:ext>
            </a:extLst>
          </p:cNvPr>
          <p:cNvCxnSpPr>
            <a:cxnSpLocks/>
          </p:cNvCxnSpPr>
          <p:nvPr/>
        </p:nvCxnSpPr>
        <p:spPr>
          <a:xfrm>
            <a:off x="604701" y="1064626"/>
            <a:ext cx="10272305" cy="0"/>
          </a:xfrm>
          <a:prstGeom prst="line">
            <a:avLst/>
          </a:prstGeom>
          <a:ln w="28575" cmpd="sng">
            <a:solidFill>
              <a:srgbClr val="00ABB4"/>
            </a:solidFill>
            <a:miter lim="800000"/>
            <a:head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圖片 5">
            <a:extLst>
              <a:ext uri="{FF2B5EF4-FFF2-40B4-BE49-F238E27FC236}">
                <a16:creationId xmlns:a16="http://schemas.microsoft.com/office/drawing/2014/main" id="{0B2FD2EC-805B-43F6-BB3B-61CD511131B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157857" y="199662"/>
            <a:ext cx="817867" cy="746125"/>
          </a:xfrm>
          <a:prstGeom prst="rect">
            <a:avLst/>
          </a:prstGeom>
        </p:spPr>
      </p:pic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7548A18D-DB3D-4B95-9B50-9809AAE319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098897"/>
              </p:ext>
            </p:extLst>
          </p:nvPr>
        </p:nvGraphicFramePr>
        <p:xfrm>
          <a:off x="964248" y="1921194"/>
          <a:ext cx="9912758" cy="1800000"/>
        </p:xfrm>
        <a:graphic>
          <a:graphicData uri="http://schemas.openxmlformats.org/drawingml/2006/table">
            <a:tbl>
              <a:tblPr/>
              <a:tblGrid>
                <a:gridCol w="35588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38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6572">
                <a:tc>
                  <a:txBody>
                    <a:bodyPr/>
                    <a:lstStyle/>
                    <a:p>
                      <a:pPr marL="0" marR="0" lvl="0" indent="0" algn="ctr" defTabSz="9890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主要里程碑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kumimoji="0" lang="zh-TW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階段性目標 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(Milestone)</a:t>
                      </a:r>
                      <a:endParaRPr kumimoji="0" lang="zh-TW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690" marR="5690" marT="569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90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說明</a:t>
                      </a:r>
                      <a:endParaRPr kumimoji="0" lang="en-US" altLang="zh-TW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690" marR="5690" marT="569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040">
                <a:tc>
                  <a:txBody>
                    <a:bodyPr/>
                    <a:lstStyle/>
                    <a:p>
                      <a:pPr marL="0" marR="0" lvl="0" indent="0" algn="ctr" defTabSz="9890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請自行增編</a:t>
                      </a: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690" marR="5690" marT="569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90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690" marR="5690" marT="569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194">
                <a:tc>
                  <a:txBody>
                    <a:bodyPr/>
                    <a:lstStyle/>
                    <a:p>
                      <a:pPr marL="0" marR="0" lvl="0" indent="0" algn="ctr" defTabSz="9890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690" marR="5690" marT="569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90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690" marR="5690" marT="569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194">
                <a:tc>
                  <a:txBody>
                    <a:bodyPr/>
                    <a:lstStyle/>
                    <a:p>
                      <a:pPr marL="0" marR="0" lvl="0" indent="0" algn="ctr" defTabSz="9890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690" marR="5690" marT="569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90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690" marR="5690" marT="569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6" name="投影片編號版面配置區 35">
            <a:extLst>
              <a:ext uri="{FF2B5EF4-FFF2-40B4-BE49-F238E27FC236}">
                <a16:creationId xmlns:a16="http://schemas.microsoft.com/office/drawing/2014/main" id="{3E10D4A6-C2E2-4F68-A7BD-082D5D465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E586-79F0-4797-B44E-913DA41C1956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6125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9E6CC0E-A3EC-40EA-B270-155A773DB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/>
              <a:t>附件 </a:t>
            </a:r>
            <a:r>
              <a:rPr lang="en-US" altLang="zh-TW" sz="280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zh-TW" altLang="en-US" sz="2800" dirty="0">
                <a:solidFill>
                  <a:schemeClr val="accent5">
                    <a:lumMod val="75000"/>
                  </a:schemeClr>
                </a:solidFill>
              </a:rPr>
              <a:t>選填</a:t>
            </a:r>
            <a:r>
              <a:rPr lang="en-US" altLang="zh-TW" sz="2800" dirty="0">
                <a:solidFill>
                  <a:schemeClr val="accent5">
                    <a:lumMod val="75000"/>
                  </a:schemeClr>
                </a:solidFill>
              </a:rPr>
              <a:t>/</a:t>
            </a:r>
            <a:r>
              <a:rPr lang="zh-TW" altLang="en-US" sz="2800" dirty="0">
                <a:solidFill>
                  <a:schemeClr val="accent5">
                    <a:lumMod val="75000"/>
                  </a:schemeClr>
                </a:solidFill>
              </a:rPr>
              <a:t>建議一頁內</a:t>
            </a:r>
            <a:r>
              <a:rPr lang="en-US" altLang="zh-TW" sz="2800" dirty="0">
                <a:solidFill>
                  <a:schemeClr val="accent5">
                    <a:lumMod val="75000"/>
                  </a:schemeClr>
                </a:solidFill>
              </a:rPr>
              <a:t>)</a:t>
            </a:r>
            <a:endParaRPr lang="en-US" altLang="zh-TW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內容版面配置區 8">
            <a:extLst>
              <a:ext uri="{FF2B5EF4-FFF2-40B4-BE49-F238E27FC236}">
                <a16:creationId xmlns:a16="http://schemas.microsoft.com/office/drawing/2014/main" id="{675AB464-0C24-40C5-8B1A-4BC321EF66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校外單位</a:t>
            </a:r>
            <a:r>
              <a:rPr lang="en-US" altLang="zh-TW" dirty="0"/>
              <a:t>(</a:t>
            </a:r>
            <a:r>
              <a:rPr lang="zh-TW" altLang="en-US" dirty="0"/>
              <a:t>企業</a:t>
            </a:r>
            <a:r>
              <a:rPr lang="en-US" altLang="zh-TW" dirty="0"/>
              <a:t>/</a:t>
            </a:r>
            <a:r>
              <a:rPr lang="zh-TW" altLang="en-US" dirty="0"/>
              <a:t>廠商等</a:t>
            </a:r>
            <a:r>
              <a:rPr lang="en-US" altLang="zh-TW" dirty="0"/>
              <a:t>)</a:t>
            </a:r>
            <a:r>
              <a:rPr lang="zh-TW" altLang="en-US" dirty="0"/>
              <a:t>簡介</a:t>
            </a:r>
          </a:p>
          <a:p>
            <a:pPr lvl="1"/>
            <a:r>
              <a:rPr lang="zh-TW" altLang="en-US" dirty="0"/>
              <a:t>創立年份</a:t>
            </a:r>
            <a:r>
              <a:rPr lang="en-US" altLang="zh-TW" dirty="0"/>
              <a:t>:</a:t>
            </a:r>
          </a:p>
          <a:p>
            <a:pPr lvl="1"/>
            <a:r>
              <a:rPr lang="zh-TW" altLang="en-US" dirty="0"/>
              <a:t>資本額</a:t>
            </a:r>
            <a:r>
              <a:rPr lang="en-US" altLang="zh-TW" dirty="0"/>
              <a:t>:</a:t>
            </a:r>
          </a:p>
          <a:p>
            <a:pPr marL="0" indent="0">
              <a:buNone/>
            </a:pPr>
            <a:endParaRPr lang="en-US" altLang="zh-TW" dirty="0"/>
          </a:p>
          <a:p>
            <a:r>
              <a:rPr lang="zh-TW" altLang="en-US" dirty="0"/>
              <a:t>其他</a:t>
            </a:r>
          </a:p>
          <a:p>
            <a:endParaRPr lang="zh-TW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4" name="直線接點 3">
            <a:extLst>
              <a:ext uri="{FF2B5EF4-FFF2-40B4-BE49-F238E27FC236}">
                <a16:creationId xmlns:a16="http://schemas.microsoft.com/office/drawing/2014/main" id="{0592C007-7F18-4409-B905-B32B7C03617E}"/>
              </a:ext>
            </a:extLst>
          </p:cNvPr>
          <p:cNvCxnSpPr>
            <a:cxnSpLocks/>
          </p:cNvCxnSpPr>
          <p:nvPr/>
        </p:nvCxnSpPr>
        <p:spPr>
          <a:xfrm>
            <a:off x="604701" y="1064626"/>
            <a:ext cx="10272305" cy="0"/>
          </a:xfrm>
          <a:prstGeom prst="line">
            <a:avLst/>
          </a:prstGeom>
          <a:ln w="28575" cmpd="sng">
            <a:solidFill>
              <a:srgbClr val="00ABB4"/>
            </a:solidFill>
            <a:miter lim="800000"/>
            <a:head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圖片 5">
            <a:extLst>
              <a:ext uri="{FF2B5EF4-FFF2-40B4-BE49-F238E27FC236}">
                <a16:creationId xmlns:a16="http://schemas.microsoft.com/office/drawing/2014/main" id="{0B2FD2EC-805B-43F6-BB3B-61CD511131B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157857" y="199662"/>
            <a:ext cx="817867" cy="746125"/>
          </a:xfrm>
          <a:prstGeom prst="rect">
            <a:avLst/>
          </a:prstGeom>
        </p:spPr>
      </p:pic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11194912-6C81-44CD-9F3A-F3298547E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E586-79F0-4797-B44E-913DA41C1956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1711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1970</TotalTime>
  <Words>448</Words>
  <Application>Microsoft Office PowerPoint</Application>
  <PresentationFormat>寬螢幕</PresentationFormat>
  <Paragraphs>79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5" baseType="lpstr">
      <vt:lpstr>微軟正黑體</vt:lpstr>
      <vt:lpstr>新細明體</vt:lpstr>
      <vt:lpstr>Arial</vt:lpstr>
      <vt:lpstr>Calibri</vt:lpstr>
      <vt:lpstr>Wingdings</vt:lpstr>
      <vt:lpstr>Office 佈景主題</vt:lpstr>
      <vt:lpstr>成大醫院智慧醫療 研發計畫提案構想報告</vt:lpstr>
      <vt:lpstr>目錄大綱</vt:lpstr>
      <vt:lpstr>背景簡述 (建議一頁內)</vt:lpstr>
      <vt:lpstr>背景簡述 (建議一頁內)</vt:lpstr>
      <vt:lpstr>關鍵資源評估</vt:lpstr>
      <vt:lpstr>關鍵資源評估</vt:lpstr>
      <vt:lpstr>權益義務分配提案 (僅初步構想，可協調)</vt:lpstr>
      <vt:lpstr>合作提案計畫時程表</vt:lpstr>
      <vt:lpstr>附件 (選填/建議一頁內)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國際專利檢索規劃報告</dc:title>
  <dc:creator>Wen-Kai Chou</dc:creator>
  <cp:lastModifiedBy>黎蕎菱</cp:lastModifiedBy>
  <cp:revision>25</cp:revision>
  <dcterms:created xsi:type="dcterms:W3CDTF">2021-04-15T05:57:46Z</dcterms:created>
  <dcterms:modified xsi:type="dcterms:W3CDTF">2022-06-07T03:51:16Z</dcterms:modified>
</cp:coreProperties>
</file>